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Calibri (MS) Bold" charset="1" panose="020F0702030404030204"/>
      <p:regular r:id="rId15"/>
    </p:embeddedFont>
    <p:embeddedFont>
      <p:font typeface="Canva Sans Bold" charset="1" panose="020B0803030501040103"/>
      <p:regular r:id="rId16"/>
    </p:embeddedFont>
    <p:embeddedFont>
      <p:font typeface="Calibri (MS)" charset="1" panose="020F0502020204030204"/>
      <p:regular r:id="rId17"/>
    </p:embeddedFont>
    <p:embeddedFont>
      <p:font typeface="Canva Sans" charset="1" panose="020B0503030501040103"/>
      <p:regular r:id="rId18"/>
    </p:embeddedFont>
    <p:embeddedFont>
      <p:font typeface="Almarai Bold" charset="1" panose="00000000000000000000"/>
      <p:regular r:id="rId19"/>
    </p:embeddedFont>
    <p:embeddedFont>
      <p:font typeface="Almarai" charset="1" panose="000000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2.svg>
</file>

<file path=ppt/media/image3.jpeg>
</file>

<file path=ppt/media/image4.jpeg>
</file>

<file path=ppt/media/image5.jpeg>
</file>

<file path=ppt/media/image6.pn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10.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31E40"/>
        </a:solidFill>
      </p:bgPr>
    </p:bg>
    <p:spTree>
      <p:nvGrpSpPr>
        <p:cNvPr id="1" name=""/>
        <p:cNvGrpSpPr/>
        <p:nvPr/>
      </p:nvGrpSpPr>
      <p:grpSpPr>
        <a:xfrm>
          <a:off x="0" y="0"/>
          <a:ext cx="0" cy="0"/>
          <a:chOff x="0" y="0"/>
          <a:chExt cx="0" cy="0"/>
        </a:xfrm>
      </p:grpSpPr>
      <p:sp>
        <p:nvSpPr>
          <p:cNvPr name="Freeform 2" id="2"/>
          <p:cNvSpPr/>
          <p:nvPr/>
        </p:nvSpPr>
        <p:spPr>
          <a:xfrm flipH="false" flipV="false" rot="0">
            <a:off x="14565940" y="-491592"/>
            <a:ext cx="8754599" cy="8754599"/>
          </a:xfrm>
          <a:custGeom>
            <a:avLst/>
            <a:gdLst/>
            <a:ahLst/>
            <a:cxnLst/>
            <a:rect r="r" b="b" t="t" l="l"/>
            <a:pathLst>
              <a:path h="8754599" w="8754599">
                <a:moveTo>
                  <a:pt x="0" y="0"/>
                </a:moveTo>
                <a:lnTo>
                  <a:pt x="8754598" y="0"/>
                </a:lnTo>
                <a:lnTo>
                  <a:pt x="8754598" y="8754599"/>
                </a:lnTo>
                <a:lnTo>
                  <a:pt x="0" y="87545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976625" y="4306703"/>
            <a:ext cx="8754599" cy="8754599"/>
          </a:xfrm>
          <a:custGeom>
            <a:avLst/>
            <a:gdLst/>
            <a:ahLst/>
            <a:cxnLst/>
            <a:rect r="r" b="b" t="t" l="l"/>
            <a:pathLst>
              <a:path h="8754599" w="8754599">
                <a:moveTo>
                  <a:pt x="0" y="0"/>
                </a:moveTo>
                <a:lnTo>
                  <a:pt x="8754599" y="0"/>
                </a:lnTo>
                <a:lnTo>
                  <a:pt x="8754599" y="8754599"/>
                </a:lnTo>
                <a:lnTo>
                  <a:pt x="0" y="87545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0" y="-2012685"/>
            <a:ext cx="18799165" cy="12299685"/>
          </a:xfrm>
          <a:custGeom>
            <a:avLst/>
            <a:gdLst/>
            <a:ahLst/>
            <a:cxnLst/>
            <a:rect r="r" b="b" t="t" l="l"/>
            <a:pathLst>
              <a:path h="12299685" w="18799165">
                <a:moveTo>
                  <a:pt x="0" y="0"/>
                </a:moveTo>
                <a:lnTo>
                  <a:pt x="18799165" y="0"/>
                </a:lnTo>
                <a:lnTo>
                  <a:pt x="18799165" y="12299685"/>
                </a:lnTo>
                <a:lnTo>
                  <a:pt x="0" y="12299685"/>
                </a:lnTo>
                <a:lnTo>
                  <a:pt x="0" y="0"/>
                </a:lnTo>
                <a:close/>
              </a:path>
            </a:pathLst>
          </a:custGeom>
          <a:blipFill>
            <a:blip r:embed="rId4">
              <a:alphaModFix amt="85000"/>
            </a:blip>
            <a:stretch>
              <a:fillRect l="0" t="-11449" r="-24579" b="-15412"/>
            </a:stretch>
          </a:blipFill>
        </p:spPr>
      </p:sp>
      <p:sp>
        <p:nvSpPr>
          <p:cNvPr name="TextBox 5" id="5"/>
          <p:cNvSpPr txBox="true"/>
          <p:nvPr/>
        </p:nvSpPr>
        <p:spPr>
          <a:xfrm rot="0">
            <a:off x="1028700" y="3382778"/>
            <a:ext cx="7231514" cy="1647825"/>
          </a:xfrm>
          <a:prstGeom prst="rect">
            <a:avLst/>
          </a:prstGeom>
        </p:spPr>
        <p:txBody>
          <a:bodyPr anchor="t" rtlCol="false" tIns="0" lIns="0" bIns="0" rIns="0">
            <a:spAutoFit/>
          </a:bodyPr>
          <a:lstStyle/>
          <a:p>
            <a:pPr algn="l">
              <a:lnSpc>
                <a:spcPts val="11466"/>
              </a:lnSpc>
            </a:pPr>
            <a:r>
              <a:rPr lang="en-US" sz="9555" b="true">
                <a:solidFill>
                  <a:srgbClr val="FFFFFF"/>
                </a:solidFill>
                <a:latin typeface="Calibri (MS) Bold"/>
                <a:ea typeface="Calibri (MS) Bold"/>
                <a:cs typeface="Calibri (MS) Bold"/>
                <a:sym typeface="Calibri (MS) Bold"/>
              </a:rPr>
              <a:t>SMART </a:t>
            </a:r>
          </a:p>
        </p:txBody>
      </p:sp>
      <p:sp>
        <p:nvSpPr>
          <p:cNvPr name="TextBox 6" id="6"/>
          <p:cNvSpPr txBox="true"/>
          <p:nvPr/>
        </p:nvSpPr>
        <p:spPr>
          <a:xfrm rot="0">
            <a:off x="1028700" y="4943475"/>
            <a:ext cx="7231514" cy="1647825"/>
          </a:xfrm>
          <a:prstGeom prst="rect">
            <a:avLst/>
          </a:prstGeom>
        </p:spPr>
        <p:txBody>
          <a:bodyPr anchor="t" rtlCol="false" tIns="0" lIns="0" bIns="0" rIns="0">
            <a:spAutoFit/>
          </a:bodyPr>
          <a:lstStyle/>
          <a:p>
            <a:pPr algn="l">
              <a:lnSpc>
                <a:spcPts val="11466"/>
              </a:lnSpc>
            </a:pPr>
            <a:r>
              <a:rPr lang="en-US" sz="9555" b="true">
                <a:solidFill>
                  <a:srgbClr val="FFFFFF"/>
                </a:solidFill>
                <a:latin typeface="Calibri (MS) Bold"/>
                <a:ea typeface="Calibri (MS) Bold"/>
                <a:cs typeface="Calibri (MS) Bold"/>
                <a:sym typeface="Calibri (MS) Bold"/>
              </a:rPr>
              <a:t>CUSTOMER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4000"/>
            </a:blip>
            <a:stretch>
              <a:fillRect l="-12338" t="-47672" r="-12338" b="0"/>
            </a:stretch>
          </a:blipFill>
        </p:spPr>
      </p:sp>
      <p:sp>
        <p:nvSpPr>
          <p:cNvPr name="TextBox 3" id="3"/>
          <p:cNvSpPr txBox="true"/>
          <p:nvPr/>
        </p:nvSpPr>
        <p:spPr>
          <a:xfrm rot="0">
            <a:off x="1155687" y="1581651"/>
            <a:ext cx="5361756" cy="1467481"/>
          </a:xfrm>
          <a:prstGeom prst="rect">
            <a:avLst/>
          </a:prstGeom>
        </p:spPr>
        <p:txBody>
          <a:bodyPr anchor="t" rtlCol="false" tIns="0" lIns="0" bIns="0" rIns="0">
            <a:spAutoFit/>
          </a:bodyPr>
          <a:lstStyle/>
          <a:p>
            <a:pPr algn="ctr">
              <a:lnSpc>
                <a:spcPts val="12040"/>
              </a:lnSpc>
            </a:pPr>
            <a:r>
              <a:rPr lang="en-US" sz="8600" b="true">
                <a:solidFill>
                  <a:srgbClr val="17E3B2"/>
                </a:solidFill>
                <a:latin typeface="Canva Sans Bold"/>
                <a:ea typeface="Canva Sans Bold"/>
                <a:cs typeface="Canva Sans Bold"/>
                <a:sym typeface="Canva Sans Bold"/>
              </a:rPr>
              <a:t>PROBLEM</a:t>
            </a:r>
          </a:p>
        </p:txBody>
      </p:sp>
      <p:sp>
        <p:nvSpPr>
          <p:cNvPr name="TextBox 4" id="4"/>
          <p:cNvSpPr txBox="true"/>
          <p:nvPr/>
        </p:nvSpPr>
        <p:spPr>
          <a:xfrm rot="0">
            <a:off x="1155687" y="3916045"/>
            <a:ext cx="15976625" cy="4289425"/>
          </a:xfrm>
          <a:prstGeom prst="rect">
            <a:avLst/>
          </a:prstGeom>
        </p:spPr>
        <p:txBody>
          <a:bodyPr anchor="t" rtlCol="false" tIns="0" lIns="0" bIns="0" rIns="0">
            <a:spAutoFit/>
          </a:bodyPr>
          <a:lstStyle/>
          <a:p>
            <a:pPr algn="l">
              <a:lnSpc>
                <a:spcPts val="5599"/>
              </a:lnSpc>
            </a:pPr>
            <a:r>
              <a:rPr lang="en-US" sz="3999">
                <a:solidFill>
                  <a:srgbClr val="FFFFFF"/>
                </a:solidFill>
                <a:latin typeface="Calibri (MS)"/>
                <a:ea typeface="Calibri (MS)"/>
                <a:cs typeface="Calibri (MS)"/>
                <a:sym typeface="Calibri (MS)"/>
              </a:rPr>
              <a:t>Consumers frequently switch between apps like Amazon, Flipkart, Swiggy, Zomato, Ola, and Uber to compare prices, leading to frustration and missed savings. With fluctuating prices and hidden discounts, manual comparison is inefficient. A price comparison app is needed to provide real-time data, track price changes, and help users make cost-effective decisions effortlessly, saving time and money.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TextBox 2" id="2"/>
          <p:cNvSpPr txBox="true"/>
          <p:nvPr/>
        </p:nvSpPr>
        <p:spPr>
          <a:xfrm rot="0">
            <a:off x="615684" y="2655436"/>
            <a:ext cx="13516451" cy="7250699"/>
          </a:xfrm>
          <a:prstGeom prst="rect">
            <a:avLst/>
          </a:prstGeom>
        </p:spPr>
        <p:txBody>
          <a:bodyPr anchor="t" rtlCol="false" tIns="0" lIns="0" bIns="0" rIns="0">
            <a:spAutoFit/>
          </a:bodyPr>
          <a:lstStyle/>
          <a:p>
            <a:pPr algn="l">
              <a:lnSpc>
                <a:spcPts val="3895"/>
              </a:lnSpc>
            </a:pPr>
            <a:r>
              <a:rPr lang="en-US" sz="2579">
                <a:solidFill>
                  <a:srgbClr val="17E3B2"/>
                </a:solidFill>
                <a:latin typeface="Canva Sans"/>
                <a:ea typeface="Canva Sans"/>
                <a:cs typeface="Canva Sans"/>
                <a:sym typeface="Canva Sans"/>
              </a:rPr>
              <a:t>High Demand for Cost-Saving Solutions</a:t>
            </a:r>
          </a:p>
          <a:p>
            <a:pPr algn="l" marL="557004" indent="-278502" lvl="1">
              <a:lnSpc>
                <a:spcPts val="3895"/>
              </a:lnSpc>
              <a:buFont typeface="Arial"/>
              <a:buChar char="•"/>
            </a:pPr>
            <a:r>
              <a:rPr lang="en-US" sz="2579">
                <a:solidFill>
                  <a:srgbClr val="FFFFFF"/>
                </a:solidFill>
                <a:latin typeface="Canva Sans"/>
                <a:ea typeface="Canva Sans"/>
                <a:cs typeface="Canva Sans"/>
                <a:sym typeface="Canva Sans"/>
              </a:rPr>
              <a:t> With consumers becoming more price-conscious, automated price comparison tools are in high demand. Over 70% of online shoppers compare prices, and 60% of ride-hailing users look for cheaper options, ensuring a strong user base.</a:t>
            </a:r>
          </a:p>
          <a:p>
            <a:pPr algn="l">
              <a:lnSpc>
                <a:spcPts val="3895"/>
              </a:lnSpc>
            </a:pPr>
            <a:r>
              <a:rPr lang="en-US" sz="2579">
                <a:solidFill>
                  <a:srgbClr val="17E3B2"/>
                </a:solidFill>
                <a:latin typeface="Canva Sans"/>
                <a:ea typeface="Canva Sans"/>
                <a:cs typeface="Canva Sans"/>
                <a:sym typeface="Canva Sans"/>
              </a:rPr>
              <a:t>Sustainability &amp; Competitive Advantage</a:t>
            </a:r>
          </a:p>
          <a:p>
            <a:pPr algn="l" marL="557004" indent="-278502" lvl="1">
              <a:lnSpc>
                <a:spcPts val="3895"/>
              </a:lnSpc>
              <a:buFont typeface="Arial"/>
              <a:buChar char="•"/>
            </a:pPr>
            <a:r>
              <a:rPr lang="en-US" sz="2579">
                <a:solidFill>
                  <a:srgbClr val="FFFFFF"/>
                </a:solidFill>
                <a:latin typeface="Canva Sans"/>
                <a:ea typeface="Canva Sans"/>
                <a:cs typeface="Canva Sans"/>
                <a:sym typeface="Canva Sans"/>
              </a:rPr>
              <a:t> The app can generate revenue through affiliate marketing, partnerships, and premium subscriptions while AI-driven personalization, cashback, and real-time notifications enhance user engagement.</a:t>
            </a:r>
          </a:p>
          <a:p>
            <a:pPr algn="l">
              <a:lnSpc>
                <a:spcPts val="3895"/>
              </a:lnSpc>
            </a:pPr>
            <a:r>
              <a:rPr lang="en-US" sz="2579">
                <a:solidFill>
                  <a:srgbClr val="17E3B2"/>
                </a:solidFill>
                <a:latin typeface="Canva Sans"/>
                <a:ea typeface="Canva Sans"/>
                <a:cs typeface="Canva Sans"/>
                <a:sym typeface="Canva Sans"/>
              </a:rPr>
              <a:t>Future Growth &amp; Expansion</a:t>
            </a:r>
          </a:p>
          <a:p>
            <a:pPr algn="l" marL="557004" indent="-278502" lvl="1">
              <a:lnSpc>
                <a:spcPts val="3895"/>
              </a:lnSpc>
              <a:buFont typeface="Arial"/>
              <a:buChar char="•"/>
            </a:pPr>
            <a:r>
              <a:rPr lang="en-US" sz="2579">
                <a:solidFill>
                  <a:srgbClr val="FFFFFF"/>
                </a:solidFill>
                <a:latin typeface="Canva Sans"/>
                <a:ea typeface="Canva Sans"/>
                <a:cs typeface="Canva Sans"/>
                <a:sym typeface="Canva Sans"/>
              </a:rPr>
              <a:t> Expanding into grocery delivery and bill payments will increase market reach and long-term relevance.</a:t>
            </a:r>
          </a:p>
          <a:p>
            <a:pPr algn="l">
              <a:lnSpc>
                <a:spcPts val="3895"/>
              </a:lnSpc>
            </a:pPr>
            <a:r>
              <a:rPr lang="en-US" sz="2579">
                <a:solidFill>
                  <a:srgbClr val="17E3B2"/>
                </a:solidFill>
                <a:latin typeface="Canva Sans"/>
                <a:ea typeface="Canva Sans"/>
                <a:cs typeface="Canva Sans"/>
                <a:sym typeface="Canva Sans"/>
              </a:rPr>
              <a:t>Target Audience &amp; Market Reach</a:t>
            </a:r>
          </a:p>
          <a:p>
            <a:pPr algn="l" marL="557004" indent="-278502" lvl="1">
              <a:lnSpc>
                <a:spcPts val="3895"/>
              </a:lnSpc>
              <a:buFont typeface="Arial"/>
              <a:buChar char="•"/>
            </a:pPr>
            <a:r>
              <a:rPr lang="en-US" sz="2579">
                <a:solidFill>
                  <a:srgbClr val="FFFFFF"/>
                </a:solidFill>
                <a:latin typeface="Canva Sans"/>
                <a:ea typeface="Canva Sans"/>
                <a:cs typeface="Canva Sans"/>
                <a:sym typeface="Canva Sans"/>
              </a:rPr>
              <a:t> The app targets online shoppers, commuters, food lovers, students, and budget-conscious users looking for smarter spending solutions.</a:t>
            </a:r>
          </a:p>
          <a:p>
            <a:pPr algn="l">
              <a:lnSpc>
                <a:spcPts val="3611"/>
              </a:lnSpc>
            </a:pPr>
          </a:p>
        </p:txBody>
      </p:sp>
      <p:sp>
        <p:nvSpPr>
          <p:cNvPr name="Freeform 3" id="3"/>
          <p:cNvSpPr/>
          <p:nvPr/>
        </p:nvSpPr>
        <p:spPr>
          <a:xfrm flipH="false" flipV="false" rot="0">
            <a:off x="0" y="-335400"/>
            <a:ext cx="18288000" cy="10957800"/>
          </a:xfrm>
          <a:custGeom>
            <a:avLst/>
            <a:gdLst/>
            <a:ahLst/>
            <a:cxnLst/>
            <a:rect r="r" b="b" t="t" l="l"/>
            <a:pathLst>
              <a:path h="10957800" w="18288000">
                <a:moveTo>
                  <a:pt x="0" y="0"/>
                </a:moveTo>
                <a:lnTo>
                  <a:pt x="18288000" y="0"/>
                </a:lnTo>
                <a:lnTo>
                  <a:pt x="18288000" y="10957800"/>
                </a:lnTo>
                <a:lnTo>
                  <a:pt x="0" y="10957800"/>
                </a:lnTo>
                <a:lnTo>
                  <a:pt x="0" y="0"/>
                </a:lnTo>
                <a:close/>
              </a:path>
            </a:pathLst>
          </a:custGeom>
          <a:blipFill>
            <a:blip r:embed="rId2">
              <a:alphaModFix amt="18000"/>
            </a:blip>
            <a:stretch>
              <a:fillRect l="0" t="-12689" r="0" b="-12689"/>
            </a:stretch>
          </a:blipFill>
        </p:spPr>
      </p:sp>
      <p:sp>
        <p:nvSpPr>
          <p:cNvPr name="TextBox 4" id="4"/>
          <p:cNvSpPr txBox="true"/>
          <p:nvPr/>
        </p:nvSpPr>
        <p:spPr>
          <a:xfrm rot="0">
            <a:off x="841121" y="866775"/>
            <a:ext cx="12174141" cy="1394452"/>
          </a:xfrm>
          <a:prstGeom prst="rect">
            <a:avLst/>
          </a:prstGeom>
        </p:spPr>
        <p:txBody>
          <a:bodyPr anchor="t" rtlCol="false" tIns="0" lIns="0" bIns="0" rIns="0">
            <a:spAutoFit/>
          </a:bodyPr>
          <a:lstStyle/>
          <a:p>
            <a:pPr algn="ctr">
              <a:lnSpc>
                <a:spcPts val="11340"/>
              </a:lnSpc>
            </a:pPr>
            <a:r>
              <a:rPr lang="en-US" sz="8100" b="true">
                <a:solidFill>
                  <a:srgbClr val="17E3B2"/>
                </a:solidFill>
                <a:latin typeface="Canva Sans Bold"/>
                <a:ea typeface="Canva Sans Bold"/>
                <a:cs typeface="Canva Sans Bold"/>
                <a:sym typeface="Canva Sans Bold"/>
              </a:rPr>
              <a:t>GOALS AND OUTCOMES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0">
            <a:off x="-6005391" y="-56898"/>
            <a:ext cx="12010783" cy="10400796"/>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02591" t="0" r="-102591" b="0"/>
              </a:stretch>
            </a:blipFill>
          </p:spPr>
        </p:sp>
      </p:grpSp>
      <p:grpSp>
        <p:nvGrpSpPr>
          <p:cNvPr name="Group 4" id="4"/>
          <p:cNvGrpSpPr/>
          <p:nvPr/>
        </p:nvGrpSpPr>
        <p:grpSpPr>
          <a:xfrm rot="0">
            <a:off x="-4533696" y="-113796"/>
            <a:ext cx="12010783" cy="10400796"/>
            <a:chOff x="0" y="0"/>
            <a:chExt cx="4282440" cy="3708400"/>
          </a:xfrm>
        </p:grpSpPr>
        <p:sp>
          <p:nvSpPr>
            <p:cNvPr name="Freeform 5" id="5"/>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02591" t="0" r="-102591" b="0"/>
              </a:stretch>
            </a:blipFill>
          </p:spPr>
        </p:sp>
      </p:grpSp>
      <p:grpSp>
        <p:nvGrpSpPr>
          <p:cNvPr name="Group 6" id="6"/>
          <p:cNvGrpSpPr/>
          <p:nvPr/>
        </p:nvGrpSpPr>
        <p:grpSpPr>
          <a:xfrm rot="5400000">
            <a:off x="8513348" y="1865225"/>
            <a:ext cx="518653" cy="403322"/>
            <a:chOff x="0" y="0"/>
            <a:chExt cx="812800" cy="632061"/>
          </a:xfrm>
        </p:grpSpPr>
        <p:sp>
          <p:nvSpPr>
            <p:cNvPr name="Freeform 7" id="7"/>
            <p:cNvSpPr/>
            <p:nvPr/>
          </p:nvSpPr>
          <p:spPr>
            <a:xfrm flipH="false" flipV="false" rot="0">
              <a:off x="0" y="0"/>
              <a:ext cx="812800" cy="632061"/>
            </a:xfrm>
            <a:custGeom>
              <a:avLst/>
              <a:gdLst/>
              <a:ahLst/>
              <a:cxnLst/>
              <a:rect r="r" b="b" t="t" l="l"/>
              <a:pathLst>
                <a:path h="632061" w="812800">
                  <a:moveTo>
                    <a:pt x="406400" y="0"/>
                  </a:moveTo>
                  <a:lnTo>
                    <a:pt x="812800" y="632061"/>
                  </a:lnTo>
                  <a:lnTo>
                    <a:pt x="0" y="632061"/>
                  </a:lnTo>
                  <a:lnTo>
                    <a:pt x="406400" y="0"/>
                  </a:lnTo>
                  <a:close/>
                </a:path>
              </a:pathLst>
            </a:custGeom>
            <a:solidFill>
              <a:srgbClr val="FFFFFF"/>
            </a:solidFill>
          </p:spPr>
        </p:sp>
        <p:sp>
          <p:nvSpPr>
            <p:cNvPr name="TextBox 8" id="8"/>
            <p:cNvSpPr txBox="true"/>
            <p:nvPr/>
          </p:nvSpPr>
          <p:spPr>
            <a:xfrm>
              <a:off x="127000" y="245832"/>
              <a:ext cx="558800" cy="341082"/>
            </a:xfrm>
            <a:prstGeom prst="rect">
              <a:avLst/>
            </a:prstGeom>
          </p:spPr>
          <p:txBody>
            <a:bodyPr anchor="ctr" rtlCol="false" tIns="50800" lIns="50800" bIns="50800" rIns="50800"/>
            <a:lstStyle/>
            <a:p>
              <a:pPr algn="ctr">
                <a:lnSpc>
                  <a:spcPts val="2605"/>
                </a:lnSpc>
              </a:pPr>
            </a:p>
          </p:txBody>
        </p:sp>
      </p:grpSp>
      <p:grpSp>
        <p:nvGrpSpPr>
          <p:cNvPr name="Group 9" id="9"/>
          <p:cNvGrpSpPr/>
          <p:nvPr/>
        </p:nvGrpSpPr>
        <p:grpSpPr>
          <a:xfrm rot="5400000">
            <a:off x="8513348" y="4018353"/>
            <a:ext cx="518653" cy="403322"/>
            <a:chOff x="0" y="0"/>
            <a:chExt cx="812800" cy="632061"/>
          </a:xfrm>
        </p:grpSpPr>
        <p:sp>
          <p:nvSpPr>
            <p:cNvPr name="Freeform 10" id="10"/>
            <p:cNvSpPr/>
            <p:nvPr/>
          </p:nvSpPr>
          <p:spPr>
            <a:xfrm flipH="false" flipV="false" rot="0">
              <a:off x="0" y="0"/>
              <a:ext cx="812800" cy="632061"/>
            </a:xfrm>
            <a:custGeom>
              <a:avLst/>
              <a:gdLst/>
              <a:ahLst/>
              <a:cxnLst/>
              <a:rect r="r" b="b" t="t" l="l"/>
              <a:pathLst>
                <a:path h="632061" w="812800">
                  <a:moveTo>
                    <a:pt x="406400" y="0"/>
                  </a:moveTo>
                  <a:lnTo>
                    <a:pt x="812800" y="632061"/>
                  </a:lnTo>
                  <a:lnTo>
                    <a:pt x="0" y="632061"/>
                  </a:lnTo>
                  <a:lnTo>
                    <a:pt x="406400" y="0"/>
                  </a:lnTo>
                  <a:close/>
                </a:path>
              </a:pathLst>
            </a:custGeom>
            <a:solidFill>
              <a:srgbClr val="FFFFFF"/>
            </a:solidFill>
          </p:spPr>
        </p:sp>
        <p:sp>
          <p:nvSpPr>
            <p:cNvPr name="TextBox 11" id="11"/>
            <p:cNvSpPr txBox="true"/>
            <p:nvPr/>
          </p:nvSpPr>
          <p:spPr>
            <a:xfrm>
              <a:off x="127000" y="245832"/>
              <a:ext cx="558800" cy="341082"/>
            </a:xfrm>
            <a:prstGeom prst="rect">
              <a:avLst/>
            </a:prstGeom>
          </p:spPr>
          <p:txBody>
            <a:bodyPr anchor="ctr" rtlCol="false" tIns="50800" lIns="50800" bIns="50800" rIns="50800"/>
            <a:lstStyle/>
            <a:p>
              <a:pPr algn="ctr">
                <a:lnSpc>
                  <a:spcPts val="2605"/>
                </a:lnSpc>
              </a:pPr>
            </a:p>
          </p:txBody>
        </p:sp>
      </p:grpSp>
      <p:grpSp>
        <p:nvGrpSpPr>
          <p:cNvPr name="Group 12" id="12"/>
          <p:cNvGrpSpPr/>
          <p:nvPr/>
        </p:nvGrpSpPr>
        <p:grpSpPr>
          <a:xfrm rot="5400000">
            <a:off x="8513348" y="5975282"/>
            <a:ext cx="518653" cy="403322"/>
            <a:chOff x="0" y="0"/>
            <a:chExt cx="812800" cy="632061"/>
          </a:xfrm>
        </p:grpSpPr>
        <p:sp>
          <p:nvSpPr>
            <p:cNvPr name="Freeform 13" id="13"/>
            <p:cNvSpPr/>
            <p:nvPr/>
          </p:nvSpPr>
          <p:spPr>
            <a:xfrm flipH="false" flipV="false" rot="0">
              <a:off x="0" y="0"/>
              <a:ext cx="812800" cy="632061"/>
            </a:xfrm>
            <a:custGeom>
              <a:avLst/>
              <a:gdLst/>
              <a:ahLst/>
              <a:cxnLst/>
              <a:rect r="r" b="b" t="t" l="l"/>
              <a:pathLst>
                <a:path h="632061" w="812800">
                  <a:moveTo>
                    <a:pt x="406400" y="0"/>
                  </a:moveTo>
                  <a:lnTo>
                    <a:pt x="812800" y="632061"/>
                  </a:lnTo>
                  <a:lnTo>
                    <a:pt x="0" y="632061"/>
                  </a:lnTo>
                  <a:lnTo>
                    <a:pt x="406400" y="0"/>
                  </a:lnTo>
                  <a:close/>
                </a:path>
              </a:pathLst>
            </a:custGeom>
            <a:solidFill>
              <a:srgbClr val="FFFFFF"/>
            </a:solidFill>
          </p:spPr>
        </p:sp>
        <p:sp>
          <p:nvSpPr>
            <p:cNvPr name="TextBox 14" id="14"/>
            <p:cNvSpPr txBox="true"/>
            <p:nvPr/>
          </p:nvSpPr>
          <p:spPr>
            <a:xfrm>
              <a:off x="127000" y="245832"/>
              <a:ext cx="558800" cy="341082"/>
            </a:xfrm>
            <a:prstGeom prst="rect">
              <a:avLst/>
            </a:prstGeom>
          </p:spPr>
          <p:txBody>
            <a:bodyPr anchor="ctr" rtlCol="false" tIns="50800" lIns="50800" bIns="50800" rIns="50800"/>
            <a:lstStyle/>
            <a:p>
              <a:pPr algn="ctr">
                <a:lnSpc>
                  <a:spcPts val="2605"/>
                </a:lnSpc>
              </a:pPr>
            </a:p>
          </p:txBody>
        </p:sp>
      </p:grpSp>
      <p:grpSp>
        <p:nvGrpSpPr>
          <p:cNvPr name="Group 15" id="15"/>
          <p:cNvGrpSpPr/>
          <p:nvPr/>
        </p:nvGrpSpPr>
        <p:grpSpPr>
          <a:xfrm rot="5400000">
            <a:off x="8513348" y="7928243"/>
            <a:ext cx="518653" cy="403322"/>
            <a:chOff x="0" y="0"/>
            <a:chExt cx="812800" cy="632061"/>
          </a:xfrm>
        </p:grpSpPr>
        <p:sp>
          <p:nvSpPr>
            <p:cNvPr name="Freeform 16" id="16"/>
            <p:cNvSpPr/>
            <p:nvPr/>
          </p:nvSpPr>
          <p:spPr>
            <a:xfrm flipH="false" flipV="false" rot="0">
              <a:off x="0" y="0"/>
              <a:ext cx="812800" cy="632061"/>
            </a:xfrm>
            <a:custGeom>
              <a:avLst/>
              <a:gdLst/>
              <a:ahLst/>
              <a:cxnLst/>
              <a:rect r="r" b="b" t="t" l="l"/>
              <a:pathLst>
                <a:path h="632061" w="812800">
                  <a:moveTo>
                    <a:pt x="406400" y="0"/>
                  </a:moveTo>
                  <a:lnTo>
                    <a:pt x="812800" y="632061"/>
                  </a:lnTo>
                  <a:lnTo>
                    <a:pt x="0" y="632061"/>
                  </a:lnTo>
                  <a:lnTo>
                    <a:pt x="406400" y="0"/>
                  </a:lnTo>
                  <a:close/>
                </a:path>
              </a:pathLst>
            </a:custGeom>
            <a:solidFill>
              <a:srgbClr val="FFFFFF"/>
            </a:solidFill>
          </p:spPr>
        </p:sp>
        <p:sp>
          <p:nvSpPr>
            <p:cNvPr name="TextBox 17" id="17"/>
            <p:cNvSpPr txBox="true"/>
            <p:nvPr/>
          </p:nvSpPr>
          <p:spPr>
            <a:xfrm>
              <a:off x="127000" y="245832"/>
              <a:ext cx="558800" cy="341082"/>
            </a:xfrm>
            <a:prstGeom prst="rect">
              <a:avLst/>
            </a:prstGeom>
          </p:spPr>
          <p:txBody>
            <a:bodyPr anchor="ctr" rtlCol="false" tIns="50800" lIns="50800" bIns="50800" rIns="50800"/>
            <a:lstStyle/>
            <a:p>
              <a:pPr algn="ctr">
                <a:lnSpc>
                  <a:spcPts val="2605"/>
                </a:lnSpc>
              </a:pPr>
            </a:p>
          </p:txBody>
        </p:sp>
      </p:grpSp>
      <p:grpSp>
        <p:nvGrpSpPr>
          <p:cNvPr name="Group 18" id="18"/>
          <p:cNvGrpSpPr/>
          <p:nvPr/>
        </p:nvGrpSpPr>
        <p:grpSpPr>
          <a:xfrm rot="0">
            <a:off x="5140974" y="4106692"/>
            <a:ext cx="2259900" cy="225990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E3B2"/>
            </a:solidFill>
            <a:ln w="200025" cap="sq">
              <a:solidFill>
                <a:srgbClr val="051D40"/>
              </a:solidFill>
              <a:prstDash val="solid"/>
              <a:miter/>
            </a:ln>
          </p:spPr>
        </p:sp>
        <p:sp>
          <p:nvSpPr>
            <p:cNvPr name="TextBox 20" id="20"/>
            <p:cNvSpPr txBox="true"/>
            <p:nvPr/>
          </p:nvSpPr>
          <p:spPr>
            <a:xfrm>
              <a:off x="76200" y="28575"/>
              <a:ext cx="660400" cy="708025"/>
            </a:xfrm>
            <a:prstGeom prst="rect">
              <a:avLst/>
            </a:prstGeom>
          </p:spPr>
          <p:txBody>
            <a:bodyPr anchor="ctr" rtlCol="false" tIns="50800" lIns="50800" bIns="50800" rIns="50800"/>
            <a:lstStyle/>
            <a:p>
              <a:pPr algn="ctr">
                <a:lnSpc>
                  <a:spcPts val="2605"/>
                </a:lnSpc>
              </a:pPr>
            </a:p>
          </p:txBody>
        </p:sp>
      </p:grpSp>
      <p:grpSp>
        <p:nvGrpSpPr>
          <p:cNvPr name="Group 21" id="21"/>
          <p:cNvGrpSpPr/>
          <p:nvPr/>
        </p:nvGrpSpPr>
        <p:grpSpPr>
          <a:xfrm rot="0">
            <a:off x="17259300" y="2066886"/>
            <a:ext cx="5754080" cy="8220114"/>
            <a:chOff x="0" y="0"/>
            <a:chExt cx="4445000" cy="6350000"/>
          </a:xfrm>
        </p:grpSpPr>
        <p:sp>
          <p:nvSpPr>
            <p:cNvPr name="Freeform 22" id="22"/>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23" id="23"/>
          <p:cNvGrpSpPr/>
          <p:nvPr/>
        </p:nvGrpSpPr>
        <p:grpSpPr>
          <a:xfrm rot="-10800000">
            <a:off x="-4533696" y="169116"/>
            <a:ext cx="5754080" cy="8220114"/>
            <a:chOff x="0" y="0"/>
            <a:chExt cx="4445000" cy="6350000"/>
          </a:xfrm>
        </p:grpSpPr>
        <p:sp>
          <p:nvSpPr>
            <p:cNvPr name="Freeform 24" id="24"/>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sp>
        <p:nvSpPr>
          <p:cNvPr name="Freeform 25" id="25"/>
          <p:cNvSpPr/>
          <p:nvPr/>
        </p:nvSpPr>
        <p:spPr>
          <a:xfrm flipH="false" flipV="false" rot="0">
            <a:off x="5747555" y="4511572"/>
            <a:ext cx="1046737" cy="1450139"/>
          </a:xfrm>
          <a:custGeom>
            <a:avLst/>
            <a:gdLst/>
            <a:ahLst/>
            <a:cxnLst/>
            <a:rect r="r" b="b" t="t" l="l"/>
            <a:pathLst>
              <a:path h="1450139" w="1046737">
                <a:moveTo>
                  <a:pt x="0" y="0"/>
                </a:moveTo>
                <a:lnTo>
                  <a:pt x="1046737" y="0"/>
                </a:lnTo>
                <a:lnTo>
                  <a:pt x="1046737" y="1450139"/>
                </a:lnTo>
                <a:lnTo>
                  <a:pt x="0" y="1450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6" id="26"/>
          <p:cNvSpPr txBox="true"/>
          <p:nvPr/>
        </p:nvSpPr>
        <p:spPr>
          <a:xfrm rot="0">
            <a:off x="494145" y="4722419"/>
            <a:ext cx="4211291" cy="1341900"/>
          </a:xfrm>
          <a:prstGeom prst="rect">
            <a:avLst/>
          </a:prstGeom>
        </p:spPr>
        <p:txBody>
          <a:bodyPr anchor="t" rtlCol="false" tIns="0" lIns="0" bIns="0" rIns="0">
            <a:spAutoFit/>
          </a:bodyPr>
          <a:lstStyle/>
          <a:p>
            <a:pPr algn="l" marL="0" indent="0" lvl="0">
              <a:lnSpc>
                <a:spcPts val="5396"/>
              </a:lnSpc>
              <a:spcBef>
                <a:spcPct val="0"/>
              </a:spcBef>
            </a:pPr>
            <a:r>
              <a:rPr lang="en-US" b="true" sz="4497">
                <a:solidFill>
                  <a:srgbClr val="17E3B2"/>
                </a:solidFill>
                <a:latin typeface="Canva Sans Bold"/>
                <a:ea typeface="Canva Sans Bold"/>
                <a:cs typeface="Canva Sans Bold"/>
                <a:sym typeface="Canva Sans Bold"/>
              </a:rPr>
              <a:t>COMPETITIVE ADVANTAGE</a:t>
            </a:r>
          </a:p>
        </p:txBody>
      </p:sp>
      <p:sp>
        <p:nvSpPr>
          <p:cNvPr name="TextBox 27" id="27"/>
          <p:cNvSpPr txBox="true"/>
          <p:nvPr/>
        </p:nvSpPr>
        <p:spPr>
          <a:xfrm rot="0">
            <a:off x="9285634" y="1648329"/>
            <a:ext cx="8342423" cy="1672931"/>
          </a:xfrm>
          <a:prstGeom prst="rect">
            <a:avLst/>
          </a:prstGeom>
        </p:spPr>
        <p:txBody>
          <a:bodyPr anchor="t" rtlCol="false" tIns="0" lIns="0" bIns="0" rIns="0">
            <a:spAutoFit/>
          </a:bodyPr>
          <a:lstStyle/>
          <a:p>
            <a:pPr algn="l">
              <a:lnSpc>
                <a:spcPts val="3401"/>
              </a:lnSpc>
              <a:spcBef>
                <a:spcPct val="0"/>
              </a:spcBef>
            </a:pPr>
            <a:r>
              <a:rPr lang="en-US" sz="2464">
                <a:solidFill>
                  <a:srgbClr val="17E3B2"/>
                </a:solidFill>
                <a:latin typeface="Canva Sans"/>
                <a:ea typeface="Canva Sans"/>
                <a:cs typeface="Canva Sans"/>
                <a:sym typeface="Canva Sans"/>
              </a:rPr>
              <a:t> All-in-One Comparison </a:t>
            </a:r>
            <a:r>
              <a:rPr lang="en-US" sz="2464">
                <a:solidFill>
                  <a:srgbClr val="FFFFFF"/>
                </a:solidFill>
                <a:latin typeface="Canva Sans"/>
                <a:ea typeface="Canva Sans"/>
                <a:cs typeface="Canva Sans"/>
                <a:sym typeface="Canva Sans"/>
              </a:rPr>
              <a:t>– Smart Customer provides a single platform to compare product prices, ride fares, and food delivery costs, eliminating the need to switch between multiple apps</a:t>
            </a:r>
            <a:r>
              <a:rPr lang="en-US" sz="2464">
                <a:solidFill>
                  <a:srgbClr val="FFFFFF"/>
                </a:solidFill>
                <a:latin typeface="Canva Sans"/>
                <a:ea typeface="Canva Sans"/>
                <a:cs typeface="Canva Sans"/>
                <a:sym typeface="Canva Sans"/>
              </a:rPr>
              <a:t>t</a:t>
            </a:r>
          </a:p>
        </p:txBody>
      </p:sp>
      <p:sp>
        <p:nvSpPr>
          <p:cNvPr name="TextBox 28" id="28"/>
          <p:cNvSpPr txBox="true"/>
          <p:nvPr/>
        </p:nvSpPr>
        <p:spPr>
          <a:xfrm rot="0">
            <a:off x="9144000" y="3767350"/>
            <a:ext cx="8484057" cy="1280240"/>
          </a:xfrm>
          <a:prstGeom prst="rect">
            <a:avLst/>
          </a:prstGeom>
        </p:spPr>
        <p:txBody>
          <a:bodyPr anchor="t" rtlCol="false" tIns="0" lIns="0" bIns="0" rIns="0">
            <a:spAutoFit/>
          </a:bodyPr>
          <a:lstStyle/>
          <a:p>
            <a:pPr algn="l">
              <a:lnSpc>
                <a:spcPts val="3459"/>
              </a:lnSpc>
              <a:spcBef>
                <a:spcPct val="0"/>
              </a:spcBef>
            </a:pPr>
            <a:r>
              <a:rPr lang="en-US" sz="2506">
                <a:solidFill>
                  <a:srgbClr val="17E3B2"/>
                </a:solidFill>
                <a:latin typeface="Canva Sans"/>
                <a:ea typeface="Canva Sans"/>
                <a:cs typeface="Canva Sans"/>
                <a:sym typeface="Canva Sans"/>
              </a:rPr>
              <a:t>Real-Time &amp; Unbiased Results</a:t>
            </a:r>
            <a:r>
              <a:rPr lang="en-US" sz="2506">
                <a:solidFill>
                  <a:srgbClr val="FFFFFF"/>
                </a:solidFill>
                <a:latin typeface="Canva Sans"/>
                <a:ea typeface="Canva Sans"/>
                <a:cs typeface="Canva Sans"/>
                <a:sym typeface="Canva Sans"/>
              </a:rPr>
              <a:t> – It fetches live prices from Amazon, Flipkart, Ola, Uber, Zomato, and Swiggy, ensuring users always get the best deal.</a:t>
            </a:r>
          </a:p>
        </p:txBody>
      </p:sp>
      <p:sp>
        <p:nvSpPr>
          <p:cNvPr name="TextBox 29" id="29"/>
          <p:cNvSpPr txBox="true"/>
          <p:nvPr/>
        </p:nvSpPr>
        <p:spPr>
          <a:xfrm rot="0">
            <a:off x="9144000" y="5765120"/>
            <a:ext cx="8484057" cy="785546"/>
          </a:xfrm>
          <a:prstGeom prst="rect">
            <a:avLst/>
          </a:prstGeom>
        </p:spPr>
        <p:txBody>
          <a:bodyPr anchor="t" rtlCol="false" tIns="0" lIns="0" bIns="0" rIns="0">
            <a:spAutoFit/>
          </a:bodyPr>
          <a:lstStyle/>
          <a:p>
            <a:pPr algn="l">
              <a:lnSpc>
                <a:spcPts val="3169"/>
              </a:lnSpc>
              <a:spcBef>
                <a:spcPct val="0"/>
              </a:spcBef>
            </a:pPr>
            <a:r>
              <a:rPr lang="en-US" sz="2296">
                <a:solidFill>
                  <a:srgbClr val="FFFFFF"/>
                </a:solidFill>
                <a:latin typeface="Canva Sans"/>
                <a:ea typeface="Canva Sans"/>
                <a:cs typeface="Canva Sans"/>
                <a:sym typeface="Canva Sans"/>
              </a:rPr>
              <a:t>Users no longer need to manually check different platforms, making shopping and commuting more efficient.</a:t>
            </a:r>
          </a:p>
        </p:txBody>
      </p:sp>
      <p:sp>
        <p:nvSpPr>
          <p:cNvPr name="TextBox 30" id="30"/>
          <p:cNvSpPr txBox="true"/>
          <p:nvPr/>
        </p:nvSpPr>
        <p:spPr>
          <a:xfrm rot="0">
            <a:off x="9285634" y="7822952"/>
            <a:ext cx="8603258" cy="1297558"/>
          </a:xfrm>
          <a:prstGeom prst="rect">
            <a:avLst/>
          </a:prstGeom>
        </p:spPr>
        <p:txBody>
          <a:bodyPr anchor="t" rtlCol="false" tIns="0" lIns="0" bIns="0" rIns="0">
            <a:spAutoFit/>
          </a:bodyPr>
          <a:lstStyle/>
          <a:p>
            <a:pPr algn="l">
              <a:lnSpc>
                <a:spcPts val="3507"/>
              </a:lnSpc>
              <a:spcBef>
                <a:spcPct val="0"/>
              </a:spcBef>
            </a:pPr>
            <a:r>
              <a:rPr lang="en-US" sz="2541">
                <a:solidFill>
                  <a:srgbClr val="17E3B2"/>
                </a:solidFill>
                <a:latin typeface="Canva Sans"/>
                <a:ea typeface="Canva Sans"/>
                <a:cs typeface="Canva Sans"/>
                <a:sym typeface="Canva Sans"/>
              </a:rPr>
              <a:t> Simple &amp; User-Friendly</a:t>
            </a:r>
            <a:r>
              <a:rPr lang="en-US" sz="2541">
                <a:solidFill>
                  <a:srgbClr val="FFFFFF"/>
                </a:solidFill>
                <a:latin typeface="Canva Sans"/>
                <a:ea typeface="Canva Sans"/>
                <a:cs typeface="Canva Sans"/>
                <a:sym typeface="Canva Sans"/>
              </a:rPr>
              <a:t> – The app offers an intuitive interface with quick redirection, ensuring a seamless user experience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0509432" y="0"/>
            <a:ext cx="7255555" cy="7542314"/>
            <a:chOff x="0" y="0"/>
            <a:chExt cx="6108573" cy="6350000"/>
          </a:xfrm>
        </p:grpSpPr>
        <p:sp>
          <p:nvSpPr>
            <p:cNvPr name="Freeform 3" id="3"/>
            <p:cNvSpPr/>
            <p:nvPr/>
          </p:nvSpPr>
          <p:spPr>
            <a:xfrm flipH="false" flipV="false" rot="0">
              <a:off x="0" y="0"/>
              <a:ext cx="6108573" cy="6350000"/>
            </a:xfrm>
            <a:custGeom>
              <a:avLst/>
              <a:gdLst/>
              <a:ahLst/>
              <a:cxnLst/>
              <a:rect r="r" b="b" t="t" l="l"/>
              <a:pathLst>
                <a:path h="6350000" w="6108573">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2"/>
              <a:stretch>
                <a:fillRect l="-28012" t="0" r="-28012" b="0"/>
              </a:stretch>
            </a:blipFill>
          </p:spPr>
        </p:sp>
      </p:grpSp>
      <p:grpSp>
        <p:nvGrpSpPr>
          <p:cNvPr name="Group 4" id="4"/>
          <p:cNvGrpSpPr>
            <a:grpSpLocks noChangeAspect="true"/>
          </p:cNvGrpSpPr>
          <p:nvPr/>
        </p:nvGrpSpPr>
        <p:grpSpPr>
          <a:xfrm rot="0">
            <a:off x="10509432" y="1372343"/>
            <a:ext cx="7255555" cy="7542314"/>
            <a:chOff x="0" y="0"/>
            <a:chExt cx="6108573" cy="6350000"/>
          </a:xfrm>
        </p:grpSpPr>
        <p:sp>
          <p:nvSpPr>
            <p:cNvPr name="Freeform 5" id="5"/>
            <p:cNvSpPr/>
            <p:nvPr/>
          </p:nvSpPr>
          <p:spPr>
            <a:xfrm flipH="false" flipV="false" rot="0">
              <a:off x="0" y="0"/>
              <a:ext cx="6108573" cy="6350000"/>
            </a:xfrm>
            <a:custGeom>
              <a:avLst/>
              <a:gdLst/>
              <a:ahLst/>
              <a:cxnLst/>
              <a:rect r="r" b="b" t="t" l="l"/>
              <a:pathLst>
                <a:path h="6350000" w="6108573">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3"/>
              <a:stretch>
                <a:fillRect l="-133175" t="0" r="-133175" b="0"/>
              </a:stretch>
            </a:blipFill>
          </p:spPr>
        </p:sp>
      </p:grpSp>
      <p:grpSp>
        <p:nvGrpSpPr>
          <p:cNvPr name="Group 6" id="6"/>
          <p:cNvGrpSpPr/>
          <p:nvPr/>
        </p:nvGrpSpPr>
        <p:grpSpPr>
          <a:xfrm rot="0">
            <a:off x="-5010348" y="712243"/>
            <a:ext cx="5754080" cy="8220114"/>
            <a:chOff x="0" y="0"/>
            <a:chExt cx="4445000" cy="6350000"/>
          </a:xfrm>
        </p:grpSpPr>
        <p:sp>
          <p:nvSpPr>
            <p:cNvPr name="Freeform 7" id="7"/>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3"/>
              <a:stretch>
                <a:fillRect l="-201730" t="0" r="-201730" b="0"/>
              </a:stretch>
            </a:blipFill>
          </p:spPr>
        </p:sp>
      </p:grpSp>
      <p:grpSp>
        <p:nvGrpSpPr>
          <p:cNvPr name="Group 8" id="8"/>
          <p:cNvGrpSpPr/>
          <p:nvPr/>
        </p:nvGrpSpPr>
        <p:grpSpPr>
          <a:xfrm rot="0">
            <a:off x="1287024" y="712243"/>
            <a:ext cx="8679115" cy="9114461"/>
            <a:chOff x="0" y="0"/>
            <a:chExt cx="11572153" cy="12152615"/>
          </a:xfrm>
        </p:grpSpPr>
        <p:sp>
          <p:nvSpPr>
            <p:cNvPr name="TextBox 9" id="9"/>
            <p:cNvSpPr txBox="true"/>
            <p:nvPr/>
          </p:nvSpPr>
          <p:spPr>
            <a:xfrm rot="0">
              <a:off x="166699" y="-123825"/>
              <a:ext cx="9326031" cy="1283631"/>
            </a:xfrm>
            <a:prstGeom prst="rect">
              <a:avLst/>
            </a:prstGeom>
          </p:spPr>
          <p:txBody>
            <a:bodyPr anchor="t" rtlCol="false" tIns="0" lIns="0" bIns="0" rIns="0">
              <a:spAutoFit/>
            </a:bodyPr>
            <a:lstStyle/>
            <a:p>
              <a:pPr algn="l" marL="0" indent="0" lvl="0">
                <a:lnSpc>
                  <a:spcPts val="6917"/>
                </a:lnSpc>
                <a:spcBef>
                  <a:spcPct val="0"/>
                </a:spcBef>
              </a:pPr>
              <a:r>
                <a:rPr lang="en-US" b="true" sz="5764">
                  <a:solidFill>
                    <a:srgbClr val="17E3B2"/>
                  </a:solidFill>
                  <a:latin typeface="Calibri (MS) Bold"/>
                  <a:ea typeface="Calibri (MS) Bold"/>
                  <a:cs typeface="Calibri (MS) Bold"/>
                  <a:sym typeface="Calibri (MS) Bold"/>
                </a:rPr>
                <a:t>FUTURE SCOPE</a:t>
              </a:r>
            </a:p>
          </p:txBody>
        </p:sp>
        <p:grpSp>
          <p:nvGrpSpPr>
            <p:cNvPr name="Group 10" id="10"/>
            <p:cNvGrpSpPr/>
            <p:nvPr/>
          </p:nvGrpSpPr>
          <p:grpSpPr>
            <a:xfrm rot="5400000">
              <a:off x="5532304" y="-976126"/>
              <a:ext cx="132283" cy="11196890"/>
              <a:chOff x="0" y="0"/>
              <a:chExt cx="24893" cy="2107026"/>
            </a:xfrm>
          </p:grpSpPr>
          <p:sp>
            <p:nvSpPr>
              <p:cNvPr name="Freeform 11" id="11"/>
              <p:cNvSpPr/>
              <p:nvPr/>
            </p:nvSpPr>
            <p:spPr>
              <a:xfrm flipH="false" flipV="false" rot="0">
                <a:off x="0" y="0"/>
                <a:ext cx="24893" cy="2107026"/>
              </a:xfrm>
              <a:custGeom>
                <a:avLst/>
                <a:gdLst/>
                <a:ahLst/>
                <a:cxnLst/>
                <a:rect r="r" b="b" t="t" l="l"/>
                <a:pathLst>
                  <a:path h="2107026" w="24893">
                    <a:moveTo>
                      <a:pt x="0" y="0"/>
                    </a:moveTo>
                    <a:lnTo>
                      <a:pt x="24893" y="0"/>
                    </a:lnTo>
                    <a:lnTo>
                      <a:pt x="24893" y="2107026"/>
                    </a:lnTo>
                    <a:lnTo>
                      <a:pt x="0" y="2107026"/>
                    </a:lnTo>
                    <a:close/>
                  </a:path>
                </a:pathLst>
              </a:custGeom>
              <a:solidFill>
                <a:srgbClr val="145DA0"/>
              </a:solidFill>
            </p:spPr>
          </p:sp>
          <p:sp>
            <p:nvSpPr>
              <p:cNvPr name="TextBox 12" id="12"/>
              <p:cNvSpPr txBox="true"/>
              <p:nvPr/>
            </p:nvSpPr>
            <p:spPr>
              <a:xfrm>
                <a:off x="0" y="-47625"/>
                <a:ext cx="24893" cy="2154651"/>
              </a:xfrm>
              <a:prstGeom prst="rect">
                <a:avLst/>
              </a:prstGeom>
            </p:spPr>
            <p:txBody>
              <a:bodyPr anchor="ctr" rtlCol="false" tIns="50800" lIns="50800" bIns="50800" rIns="50800"/>
              <a:lstStyle/>
              <a:p>
                <a:pPr algn="ctr">
                  <a:lnSpc>
                    <a:spcPts val="2605"/>
                  </a:lnSpc>
                </a:pPr>
              </a:p>
            </p:txBody>
          </p:sp>
        </p:grpSp>
        <p:grpSp>
          <p:nvGrpSpPr>
            <p:cNvPr name="Group 13" id="13"/>
            <p:cNvGrpSpPr/>
            <p:nvPr/>
          </p:nvGrpSpPr>
          <p:grpSpPr>
            <a:xfrm rot="5400000">
              <a:off x="9723638" y="3178966"/>
              <a:ext cx="413508" cy="2886705"/>
              <a:chOff x="0" y="0"/>
              <a:chExt cx="77814" cy="543219"/>
            </a:xfrm>
          </p:grpSpPr>
          <p:sp>
            <p:nvSpPr>
              <p:cNvPr name="Freeform 14" id="14"/>
              <p:cNvSpPr/>
              <p:nvPr/>
            </p:nvSpPr>
            <p:spPr>
              <a:xfrm flipH="false" flipV="false" rot="0">
                <a:off x="0" y="0"/>
                <a:ext cx="77814" cy="543219"/>
              </a:xfrm>
              <a:custGeom>
                <a:avLst/>
                <a:gdLst/>
                <a:ahLst/>
                <a:cxnLst/>
                <a:rect r="r" b="b" t="t" l="l"/>
                <a:pathLst>
                  <a:path h="543219" w="77814">
                    <a:moveTo>
                      <a:pt x="0" y="0"/>
                    </a:moveTo>
                    <a:lnTo>
                      <a:pt x="77814" y="0"/>
                    </a:lnTo>
                    <a:lnTo>
                      <a:pt x="77814" y="543219"/>
                    </a:lnTo>
                    <a:lnTo>
                      <a:pt x="0" y="543219"/>
                    </a:lnTo>
                    <a:close/>
                  </a:path>
                </a:pathLst>
              </a:custGeom>
              <a:solidFill>
                <a:srgbClr val="17E3B2"/>
              </a:solidFill>
            </p:spPr>
          </p:sp>
          <p:sp>
            <p:nvSpPr>
              <p:cNvPr name="TextBox 15" id="15"/>
              <p:cNvSpPr txBox="true"/>
              <p:nvPr/>
            </p:nvSpPr>
            <p:spPr>
              <a:xfrm>
                <a:off x="0" y="-47625"/>
                <a:ext cx="77814" cy="590844"/>
              </a:xfrm>
              <a:prstGeom prst="rect">
                <a:avLst/>
              </a:prstGeom>
            </p:spPr>
            <p:txBody>
              <a:bodyPr anchor="ctr" rtlCol="false" tIns="50800" lIns="50800" bIns="50800" rIns="50800"/>
              <a:lstStyle/>
              <a:p>
                <a:pPr algn="ctr">
                  <a:lnSpc>
                    <a:spcPts val="2605"/>
                  </a:lnSpc>
                </a:pPr>
              </a:p>
            </p:txBody>
          </p:sp>
        </p:grpSp>
        <p:sp>
          <p:nvSpPr>
            <p:cNvPr name="TextBox 16" id="16"/>
            <p:cNvSpPr txBox="true"/>
            <p:nvPr/>
          </p:nvSpPr>
          <p:spPr>
            <a:xfrm rot="0">
              <a:off x="166699" y="1471008"/>
              <a:ext cx="11405454" cy="2782201"/>
            </a:xfrm>
            <a:prstGeom prst="rect">
              <a:avLst/>
            </a:prstGeom>
          </p:spPr>
          <p:txBody>
            <a:bodyPr anchor="t" rtlCol="false" tIns="0" lIns="0" bIns="0" rIns="0">
              <a:spAutoFit/>
            </a:bodyPr>
            <a:lstStyle/>
            <a:p>
              <a:pPr algn="l" marL="0" indent="0" lvl="0">
                <a:lnSpc>
                  <a:spcPts val="3431"/>
                </a:lnSpc>
              </a:pPr>
              <a:r>
                <a:rPr lang="en-US" sz="2067">
                  <a:solidFill>
                    <a:srgbClr val="FFFFFF"/>
                  </a:solidFill>
                  <a:latin typeface="Canva Sans"/>
                  <a:ea typeface="Canva Sans"/>
                  <a:cs typeface="Canva Sans"/>
                  <a:sym typeface="Canva Sans"/>
                </a:rPr>
                <a:t> </a:t>
              </a:r>
              <a:r>
                <a:rPr lang="en-US" b="true" sz="2067">
                  <a:solidFill>
                    <a:srgbClr val="FFFFFF"/>
                  </a:solidFill>
                  <a:latin typeface="Canva Sans Bold"/>
                  <a:ea typeface="Canva Sans Bold"/>
                  <a:cs typeface="Canva Sans Bold"/>
                  <a:sym typeface="Canva Sans Bold"/>
                </a:rPr>
                <a:t>Expansion &amp; Integration </a:t>
              </a:r>
              <a:r>
                <a:rPr lang="en-US" sz="2067">
                  <a:solidFill>
                    <a:srgbClr val="FFFFFF"/>
                  </a:solidFill>
                  <a:latin typeface="Canva Sans"/>
                  <a:ea typeface="Canva Sans"/>
                  <a:cs typeface="Canva Sans"/>
                  <a:sym typeface="Canva Sans"/>
                </a:rPr>
                <a:t>– Smart Customer aims to integrate more platforms beyond e-commerce, ride-hailing, and food delivery. Future updates may include local stores, travel booking services, and subscription-based platforms, giving users an even broader price comparison tool</a:t>
              </a:r>
            </a:p>
          </p:txBody>
        </p:sp>
        <p:sp>
          <p:nvSpPr>
            <p:cNvPr name="TextBox 17" id="17"/>
            <p:cNvSpPr txBox="true"/>
            <p:nvPr/>
          </p:nvSpPr>
          <p:spPr>
            <a:xfrm rot="0">
              <a:off x="166699" y="5282311"/>
              <a:ext cx="11030191" cy="2666808"/>
            </a:xfrm>
            <a:prstGeom prst="rect">
              <a:avLst/>
            </a:prstGeom>
          </p:spPr>
          <p:txBody>
            <a:bodyPr anchor="t" rtlCol="false" tIns="0" lIns="0" bIns="0" rIns="0">
              <a:spAutoFit/>
            </a:bodyPr>
            <a:lstStyle/>
            <a:p>
              <a:pPr algn="l" marL="0" indent="0" lvl="0">
                <a:lnSpc>
                  <a:spcPts val="3266"/>
                </a:lnSpc>
              </a:pPr>
              <a:r>
                <a:rPr lang="en-US" b="true" sz="2080">
                  <a:solidFill>
                    <a:srgbClr val="FFFFFF"/>
                  </a:solidFill>
                  <a:latin typeface="Canva Sans Bold"/>
                  <a:ea typeface="Canva Sans Bold"/>
                  <a:cs typeface="Canva Sans Bold"/>
                  <a:sym typeface="Canva Sans Bold"/>
                </a:rPr>
                <a:t>Enhanced User Experience </a:t>
              </a:r>
              <a:r>
                <a:rPr lang="en-US" sz="2080">
                  <a:solidFill>
                    <a:srgbClr val="FFFFFF"/>
                  </a:solidFill>
                  <a:latin typeface="Canva Sans"/>
                  <a:ea typeface="Canva Sans"/>
                  <a:cs typeface="Canva Sans"/>
                  <a:sym typeface="Canva Sans"/>
                </a:rPr>
                <a:t>– The app will introduce a browser extension and a mobile app for easier access. Features like price drop alerts, improved UI, and faster performance will ensure users get the best deals effortlessly, making Smart Customer more efficient and user-friendly.</a:t>
              </a:r>
            </a:p>
          </p:txBody>
        </p:sp>
        <p:grpSp>
          <p:nvGrpSpPr>
            <p:cNvPr name="Group 18" id="18"/>
            <p:cNvGrpSpPr/>
            <p:nvPr/>
          </p:nvGrpSpPr>
          <p:grpSpPr>
            <a:xfrm rot="5400000">
              <a:off x="5532304" y="3179715"/>
              <a:ext cx="132283" cy="11196890"/>
              <a:chOff x="0" y="0"/>
              <a:chExt cx="24893" cy="2107026"/>
            </a:xfrm>
          </p:grpSpPr>
          <p:sp>
            <p:nvSpPr>
              <p:cNvPr name="Freeform 19" id="19"/>
              <p:cNvSpPr/>
              <p:nvPr/>
            </p:nvSpPr>
            <p:spPr>
              <a:xfrm flipH="false" flipV="false" rot="0">
                <a:off x="0" y="0"/>
                <a:ext cx="24893" cy="2107026"/>
              </a:xfrm>
              <a:custGeom>
                <a:avLst/>
                <a:gdLst/>
                <a:ahLst/>
                <a:cxnLst/>
                <a:rect r="r" b="b" t="t" l="l"/>
                <a:pathLst>
                  <a:path h="2107026" w="24893">
                    <a:moveTo>
                      <a:pt x="0" y="0"/>
                    </a:moveTo>
                    <a:lnTo>
                      <a:pt x="24893" y="0"/>
                    </a:lnTo>
                    <a:lnTo>
                      <a:pt x="24893" y="2107026"/>
                    </a:lnTo>
                    <a:lnTo>
                      <a:pt x="0" y="2107026"/>
                    </a:lnTo>
                    <a:close/>
                  </a:path>
                </a:pathLst>
              </a:custGeom>
              <a:solidFill>
                <a:srgbClr val="145DA0"/>
              </a:solidFill>
            </p:spPr>
          </p:sp>
          <p:sp>
            <p:nvSpPr>
              <p:cNvPr name="TextBox 20" id="20"/>
              <p:cNvSpPr txBox="true"/>
              <p:nvPr/>
            </p:nvSpPr>
            <p:spPr>
              <a:xfrm>
                <a:off x="0" y="-47625"/>
                <a:ext cx="24893" cy="2154651"/>
              </a:xfrm>
              <a:prstGeom prst="rect">
                <a:avLst/>
              </a:prstGeom>
            </p:spPr>
            <p:txBody>
              <a:bodyPr anchor="ctr" rtlCol="false" tIns="50800" lIns="50800" bIns="50800" rIns="50800"/>
              <a:lstStyle/>
              <a:p>
                <a:pPr algn="ctr">
                  <a:lnSpc>
                    <a:spcPts val="2605"/>
                  </a:lnSpc>
                </a:pPr>
              </a:p>
            </p:txBody>
          </p:sp>
        </p:grpSp>
        <p:grpSp>
          <p:nvGrpSpPr>
            <p:cNvPr name="Group 21" id="21"/>
            <p:cNvGrpSpPr/>
            <p:nvPr/>
          </p:nvGrpSpPr>
          <p:grpSpPr>
            <a:xfrm rot="5400000">
              <a:off x="9723638" y="7334807"/>
              <a:ext cx="413508" cy="2886705"/>
              <a:chOff x="0" y="0"/>
              <a:chExt cx="77814" cy="543219"/>
            </a:xfrm>
          </p:grpSpPr>
          <p:sp>
            <p:nvSpPr>
              <p:cNvPr name="Freeform 22" id="22"/>
              <p:cNvSpPr/>
              <p:nvPr/>
            </p:nvSpPr>
            <p:spPr>
              <a:xfrm flipH="false" flipV="false" rot="0">
                <a:off x="0" y="0"/>
                <a:ext cx="77814" cy="543219"/>
              </a:xfrm>
              <a:custGeom>
                <a:avLst/>
                <a:gdLst/>
                <a:ahLst/>
                <a:cxnLst/>
                <a:rect r="r" b="b" t="t" l="l"/>
                <a:pathLst>
                  <a:path h="543219" w="77814">
                    <a:moveTo>
                      <a:pt x="0" y="0"/>
                    </a:moveTo>
                    <a:lnTo>
                      <a:pt x="77814" y="0"/>
                    </a:lnTo>
                    <a:lnTo>
                      <a:pt x="77814" y="543219"/>
                    </a:lnTo>
                    <a:lnTo>
                      <a:pt x="0" y="543219"/>
                    </a:lnTo>
                    <a:close/>
                  </a:path>
                </a:pathLst>
              </a:custGeom>
              <a:solidFill>
                <a:srgbClr val="17E3B2"/>
              </a:solidFill>
            </p:spPr>
          </p:sp>
          <p:sp>
            <p:nvSpPr>
              <p:cNvPr name="TextBox 23" id="23"/>
              <p:cNvSpPr txBox="true"/>
              <p:nvPr/>
            </p:nvSpPr>
            <p:spPr>
              <a:xfrm>
                <a:off x="0" y="-47625"/>
                <a:ext cx="77814" cy="590844"/>
              </a:xfrm>
              <a:prstGeom prst="rect">
                <a:avLst/>
              </a:prstGeom>
            </p:spPr>
            <p:txBody>
              <a:bodyPr anchor="ctr" rtlCol="false" tIns="50800" lIns="50800" bIns="50800" rIns="50800"/>
              <a:lstStyle/>
              <a:p>
                <a:pPr algn="ctr">
                  <a:lnSpc>
                    <a:spcPts val="2605"/>
                  </a:lnSpc>
                </a:pPr>
              </a:p>
            </p:txBody>
          </p:sp>
        </p:grpSp>
        <p:sp>
          <p:nvSpPr>
            <p:cNvPr name="TextBox 24" id="24"/>
            <p:cNvSpPr txBox="true"/>
            <p:nvPr/>
          </p:nvSpPr>
          <p:spPr>
            <a:xfrm rot="0">
              <a:off x="0" y="9243885"/>
              <a:ext cx="11572153" cy="2908730"/>
            </a:xfrm>
            <a:prstGeom prst="rect">
              <a:avLst/>
            </a:prstGeom>
          </p:spPr>
          <p:txBody>
            <a:bodyPr anchor="t" rtlCol="false" tIns="0" lIns="0" bIns="0" rIns="0">
              <a:spAutoFit/>
            </a:bodyPr>
            <a:lstStyle/>
            <a:p>
              <a:pPr algn="l" marL="0" indent="0" lvl="0">
                <a:lnSpc>
                  <a:spcPts val="3571"/>
                </a:lnSpc>
              </a:pPr>
              <a:r>
                <a:rPr lang="en-US" b="true" sz="2040">
                  <a:solidFill>
                    <a:srgbClr val="FFFFFF"/>
                  </a:solidFill>
                  <a:latin typeface="Canva Sans Bold"/>
                  <a:ea typeface="Canva Sans Bold"/>
                  <a:cs typeface="Canva Sans Bold"/>
                  <a:sym typeface="Canva Sans Bold"/>
                </a:rPr>
                <a:t>Impact on Pricing Decisions –</a:t>
              </a:r>
              <a:r>
                <a:rPr lang="en-US" sz="2040">
                  <a:solidFill>
                    <a:srgbClr val="FFFFFF"/>
                  </a:solidFill>
                  <a:latin typeface="Canva Sans"/>
                  <a:ea typeface="Canva Sans"/>
                  <a:cs typeface="Canva Sans"/>
                  <a:sym typeface="Canva Sans"/>
                </a:rPr>
                <a:t>As more users rely on Smart Customer for price comparisons, businesses may adjust their pricing strategies to remain competitive. This could lead to more dynamic pricing, better discounts, and increased transparency, benefiting consumers in the long run.</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0">
            <a:off x="17259300" y="2066886"/>
            <a:ext cx="5754080" cy="8220114"/>
            <a:chOff x="0" y="0"/>
            <a:chExt cx="4445000" cy="6350000"/>
          </a:xfrm>
        </p:grpSpPr>
        <p:sp>
          <p:nvSpPr>
            <p:cNvPr name="Freeform 3" id="3"/>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4" id="4"/>
          <p:cNvGrpSpPr/>
          <p:nvPr/>
        </p:nvGrpSpPr>
        <p:grpSpPr>
          <a:xfrm rot="0">
            <a:off x="-5173055" y="-2043171"/>
            <a:ext cx="5754080" cy="8220114"/>
            <a:chOff x="0" y="0"/>
            <a:chExt cx="4445000" cy="6350000"/>
          </a:xfrm>
        </p:grpSpPr>
        <p:sp>
          <p:nvSpPr>
            <p:cNvPr name="Freeform 5" id="5"/>
            <p:cNvSpPr/>
            <p:nvPr/>
          </p:nvSpPr>
          <p:spPr>
            <a:xfrm flipH="false" flipV="false" rot="0">
              <a:off x="0" y="0"/>
              <a:ext cx="4445000" cy="6350000"/>
            </a:xfrm>
            <a:custGeom>
              <a:avLst/>
              <a:gdLst/>
              <a:ahLst/>
              <a:cxnLst/>
              <a:rect r="r" b="b" t="t" l="l"/>
              <a:pathLst>
                <a:path h="6350000" w="4445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t="0" r="-201730" b="0"/>
              </a:stretch>
            </a:blipFill>
          </p:spPr>
        </p:sp>
      </p:grpSp>
      <p:grpSp>
        <p:nvGrpSpPr>
          <p:cNvPr name="Group 6" id="6"/>
          <p:cNvGrpSpPr/>
          <p:nvPr/>
        </p:nvGrpSpPr>
        <p:grpSpPr>
          <a:xfrm rot="0">
            <a:off x="10927790" y="1734879"/>
            <a:ext cx="6134277" cy="6134277"/>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471" t="0" r="-25471" b="0"/>
              </a:stretch>
            </a:blipFill>
          </p:spPr>
        </p:sp>
      </p:grpSp>
      <p:sp>
        <p:nvSpPr>
          <p:cNvPr name="TextBox 8" id="8"/>
          <p:cNvSpPr txBox="true"/>
          <p:nvPr/>
        </p:nvSpPr>
        <p:spPr>
          <a:xfrm rot="0">
            <a:off x="1028700" y="895350"/>
            <a:ext cx="6840268" cy="1924050"/>
          </a:xfrm>
          <a:prstGeom prst="rect">
            <a:avLst/>
          </a:prstGeom>
        </p:spPr>
        <p:txBody>
          <a:bodyPr anchor="t" rtlCol="false" tIns="0" lIns="0" bIns="0" rIns="0">
            <a:spAutoFit/>
          </a:bodyPr>
          <a:lstStyle/>
          <a:p>
            <a:pPr algn="l" marL="0" indent="0" lvl="0">
              <a:lnSpc>
                <a:spcPts val="7114"/>
              </a:lnSpc>
              <a:spcBef>
                <a:spcPct val="0"/>
              </a:spcBef>
            </a:pPr>
            <a:r>
              <a:rPr lang="en-US" b="true" sz="5928">
                <a:solidFill>
                  <a:srgbClr val="17E3B2"/>
                </a:solidFill>
                <a:latin typeface="Calibri (MS) Bold"/>
                <a:ea typeface="Calibri (MS) Bold"/>
                <a:cs typeface="Calibri (MS) Bold"/>
                <a:sym typeface="Calibri (MS) Bold"/>
              </a:rPr>
              <a:t>CONCLUSION AND CALL TO ACTION</a:t>
            </a:r>
          </a:p>
        </p:txBody>
      </p:sp>
      <p:sp>
        <p:nvSpPr>
          <p:cNvPr name="TextBox 9" id="9"/>
          <p:cNvSpPr txBox="true"/>
          <p:nvPr/>
        </p:nvSpPr>
        <p:spPr>
          <a:xfrm rot="0">
            <a:off x="581025" y="2868953"/>
            <a:ext cx="9779527" cy="6567957"/>
          </a:xfrm>
          <a:prstGeom prst="rect">
            <a:avLst/>
          </a:prstGeom>
        </p:spPr>
        <p:txBody>
          <a:bodyPr anchor="t" rtlCol="false" tIns="0" lIns="0" bIns="0" rIns="0">
            <a:spAutoFit/>
          </a:bodyPr>
          <a:lstStyle/>
          <a:p>
            <a:pPr algn="l" marL="591628" indent="-295814" lvl="1">
              <a:lnSpc>
                <a:spcPts val="4768"/>
              </a:lnSpc>
              <a:buFont typeface="Arial"/>
              <a:buChar char="•"/>
            </a:pPr>
            <a:r>
              <a:rPr lang="en-US" b="true" sz="2740">
                <a:solidFill>
                  <a:srgbClr val="17E3B2"/>
                </a:solidFill>
                <a:latin typeface="Almarai Bold"/>
                <a:ea typeface="Almarai Bold"/>
                <a:cs typeface="Almarai Bold"/>
                <a:sym typeface="Almarai Bold"/>
              </a:rPr>
              <a:t>Revolutionizing Price Comparison</a:t>
            </a:r>
            <a:r>
              <a:rPr lang="en-US" b="true" sz="2740" u="sng">
                <a:solidFill>
                  <a:srgbClr val="FFFFFF"/>
                </a:solidFill>
                <a:latin typeface="Almarai Bold"/>
                <a:ea typeface="Almarai Bold"/>
                <a:cs typeface="Almarai Bold"/>
                <a:sym typeface="Almarai Bold"/>
              </a:rPr>
              <a:t> </a:t>
            </a:r>
            <a:r>
              <a:rPr lang="en-US" sz="2740">
                <a:solidFill>
                  <a:srgbClr val="FFFFFF"/>
                </a:solidFill>
                <a:latin typeface="Almarai"/>
                <a:ea typeface="Almarai"/>
                <a:cs typeface="Almarai"/>
                <a:sym typeface="Almarai"/>
              </a:rPr>
              <a:t>– The app simplifies cost-saving decisions by aggregating real-time prices for shopping, food delivery, and rides in one platform.</a:t>
            </a:r>
          </a:p>
          <a:p>
            <a:pPr algn="l" marL="591628" indent="-295814" lvl="1">
              <a:lnSpc>
                <a:spcPts val="4768"/>
              </a:lnSpc>
              <a:buFont typeface="Arial"/>
              <a:buChar char="•"/>
            </a:pPr>
            <a:r>
              <a:rPr lang="en-US" b="true" sz="2740">
                <a:solidFill>
                  <a:srgbClr val="17E3B2"/>
                </a:solidFill>
                <a:latin typeface="Almarai Bold"/>
                <a:ea typeface="Almarai Bold"/>
                <a:cs typeface="Almarai Bold"/>
                <a:sym typeface="Almarai Bold"/>
              </a:rPr>
              <a:t>Market Demand &amp; Growth Potential</a:t>
            </a:r>
            <a:r>
              <a:rPr lang="en-US" sz="2740">
                <a:solidFill>
                  <a:srgbClr val="FFFFFF"/>
                </a:solidFill>
                <a:latin typeface="Almarai"/>
                <a:ea typeface="Almarai"/>
                <a:cs typeface="Almarai"/>
                <a:sym typeface="Almarai"/>
              </a:rPr>
              <a:t> – With rising consumer price awareness, the app has a vast user base and monetization opportunities.</a:t>
            </a:r>
          </a:p>
          <a:p>
            <a:pPr algn="l" marL="591628" indent="-295814" lvl="1">
              <a:lnSpc>
                <a:spcPts val="4768"/>
              </a:lnSpc>
              <a:buFont typeface="Arial"/>
              <a:buChar char="•"/>
            </a:pPr>
            <a:r>
              <a:rPr lang="en-US" b="true" sz="2740">
                <a:solidFill>
                  <a:srgbClr val="17E3B2"/>
                </a:solidFill>
                <a:latin typeface="Canva Sans Bold"/>
                <a:ea typeface="Canva Sans Bold"/>
                <a:cs typeface="Canva Sans Bold"/>
                <a:sym typeface="Canva Sans Bold"/>
              </a:rPr>
              <a:t>Strategic Partnerships &amp; Expansion </a:t>
            </a:r>
            <a:r>
              <a:rPr lang="en-US" sz="2740">
                <a:solidFill>
                  <a:srgbClr val="FFFFFF"/>
                </a:solidFill>
                <a:latin typeface="Canva Sans"/>
                <a:ea typeface="Canva Sans"/>
                <a:cs typeface="Canva Sans"/>
                <a:sym typeface="Canva Sans"/>
              </a:rPr>
              <a:t>– Collaborations with platforms will drive growth.</a:t>
            </a:r>
          </a:p>
          <a:p>
            <a:pPr algn="l" marL="591628" indent="-295814" lvl="1">
              <a:lnSpc>
                <a:spcPts val="4768"/>
              </a:lnSpc>
              <a:buFont typeface="Arial"/>
              <a:buChar char="•"/>
            </a:pPr>
            <a:r>
              <a:rPr lang="en-US" b="true" sz="2740">
                <a:solidFill>
                  <a:srgbClr val="17E3B2"/>
                </a:solidFill>
                <a:latin typeface="Almarai Bold"/>
                <a:ea typeface="Almarai Bold"/>
                <a:cs typeface="Almarai Bold"/>
                <a:sym typeface="Almarai Bold"/>
              </a:rPr>
              <a:t>Next Steps</a:t>
            </a:r>
            <a:r>
              <a:rPr lang="en-US" sz="2740">
                <a:solidFill>
                  <a:srgbClr val="FFFFFF"/>
                </a:solidFill>
                <a:latin typeface="Almarai"/>
                <a:ea typeface="Almarai"/>
                <a:cs typeface="Almarai"/>
                <a:sym typeface="Almarai"/>
              </a:rPr>
              <a:t>: Development &amp; Launch – Seeking investment, partnerships, and beta testing for a successful launch.</a:t>
            </a:r>
          </a:p>
          <a:p>
            <a:pPr algn="l" marL="0" indent="0" lvl="0">
              <a:lnSpc>
                <a:spcPts val="4768"/>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8000"/>
            </a:blip>
            <a:stretch>
              <a:fillRect l="0" t="-15666" r="0" b="-15666"/>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9690195" y="3049848"/>
            <a:ext cx="7569105" cy="7868257"/>
            <a:chOff x="0" y="0"/>
            <a:chExt cx="6108573" cy="6350000"/>
          </a:xfrm>
        </p:grpSpPr>
        <p:sp>
          <p:nvSpPr>
            <p:cNvPr name="Freeform 3" id="3"/>
            <p:cNvSpPr/>
            <p:nvPr/>
          </p:nvSpPr>
          <p:spPr>
            <a:xfrm flipH="false" flipV="false" rot="0">
              <a:off x="0" y="0"/>
              <a:ext cx="6108573" cy="6350000"/>
            </a:xfrm>
            <a:custGeom>
              <a:avLst/>
              <a:gdLst/>
              <a:ahLst/>
              <a:cxnLst/>
              <a:rect r="r" b="b" t="t" l="l"/>
              <a:pathLst>
                <a:path h="6350000" w="6108573">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2"/>
              <a:stretch>
                <a:fillRect l="-133175" t="0" r="-133175" b="0"/>
              </a:stretch>
            </a:blipFill>
          </p:spPr>
        </p:sp>
      </p:grpSp>
      <p:grpSp>
        <p:nvGrpSpPr>
          <p:cNvPr name="Group 4" id="4"/>
          <p:cNvGrpSpPr>
            <a:grpSpLocks noChangeAspect="true"/>
          </p:cNvGrpSpPr>
          <p:nvPr/>
        </p:nvGrpSpPr>
        <p:grpSpPr>
          <a:xfrm rot="0">
            <a:off x="9690195" y="736179"/>
            <a:ext cx="7569105" cy="7868257"/>
            <a:chOff x="0" y="0"/>
            <a:chExt cx="6108573" cy="6350000"/>
          </a:xfrm>
        </p:grpSpPr>
        <p:sp>
          <p:nvSpPr>
            <p:cNvPr name="Freeform 5" id="5"/>
            <p:cNvSpPr/>
            <p:nvPr/>
          </p:nvSpPr>
          <p:spPr>
            <a:xfrm flipH="false" flipV="false" rot="0">
              <a:off x="0" y="0"/>
              <a:ext cx="6108573" cy="6350000"/>
            </a:xfrm>
            <a:custGeom>
              <a:avLst/>
              <a:gdLst/>
              <a:ahLst/>
              <a:cxnLst/>
              <a:rect r="r" b="b" t="t" l="l"/>
              <a:pathLst>
                <a:path h="6350000" w="6108573">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2"/>
              <a:stretch>
                <a:fillRect l="-133175" t="0" r="-133175" b="0"/>
              </a:stretch>
            </a:blipFill>
          </p:spPr>
        </p:sp>
      </p:grpSp>
      <p:sp>
        <p:nvSpPr>
          <p:cNvPr name="TextBox 6" id="6"/>
          <p:cNvSpPr txBox="true"/>
          <p:nvPr/>
        </p:nvSpPr>
        <p:spPr>
          <a:xfrm rot="0">
            <a:off x="2007579" y="4527432"/>
            <a:ext cx="5735021" cy="1185439"/>
          </a:xfrm>
          <a:prstGeom prst="rect">
            <a:avLst/>
          </a:prstGeom>
        </p:spPr>
        <p:txBody>
          <a:bodyPr anchor="t" rtlCol="false" tIns="0" lIns="0" bIns="0" rIns="0">
            <a:spAutoFit/>
          </a:bodyPr>
          <a:lstStyle/>
          <a:p>
            <a:pPr algn="l" marL="0" indent="0" lvl="0">
              <a:lnSpc>
                <a:spcPts val="9623"/>
              </a:lnSpc>
            </a:pPr>
            <a:r>
              <a:rPr lang="en-US" b="true" sz="6873" spc="419">
                <a:solidFill>
                  <a:srgbClr val="17E3B2"/>
                </a:solidFill>
                <a:latin typeface="Almarai Bold"/>
                <a:ea typeface="Almarai Bold"/>
                <a:cs typeface="Almarai Bold"/>
                <a:sym typeface="Almarai Bold"/>
              </a:rPr>
              <a:t>THANK YOU</a:t>
            </a:r>
          </a:p>
        </p:txBody>
      </p:sp>
      <p:grpSp>
        <p:nvGrpSpPr>
          <p:cNvPr name="Group 7" id="7"/>
          <p:cNvGrpSpPr>
            <a:grpSpLocks noChangeAspect="true"/>
          </p:cNvGrpSpPr>
          <p:nvPr/>
        </p:nvGrpSpPr>
        <p:grpSpPr>
          <a:xfrm rot="0">
            <a:off x="9690195" y="1390043"/>
            <a:ext cx="7569105" cy="7868257"/>
            <a:chOff x="0" y="0"/>
            <a:chExt cx="6108573" cy="6350000"/>
          </a:xfrm>
        </p:grpSpPr>
        <p:sp>
          <p:nvSpPr>
            <p:cNvPr name="Freeform 8" id="8"/>
            <p:cNvSpPr/>
            <p:nvPr/>
          </p:nvSpPr>
          <p:spPr>
            <a:xfrm flipH="false" flipV="false" rot="0">
              <a:off x="0" y="0"/>
              <a:ext cx="6108573" cy="6350000"/>
            </a:xfrm>
            <a:custGeom>
              <a:avLst/>
              <a:gdLst/>
              <a:ahLst/>
              <a:cxnLst/>
              <a:rect r="r" b="b" t="t" l="l"/>
              <a:pathLst>
                <a:path h="6350000" w="6108573">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2"/>
              <a:stretch>
                <a:fillRect l="-133175" t="0" r="-133175" b="0"/>
              </a:stretch>
            </a:blipFill>
          </p:spPr>
        </p:sp>
      </p:grpSp>
    </p:spTree>
  </p:cSld>
  <p:clrMapOvr>
    <a:masterClrMapping/>
  </p:clrMapOvr>
</p:sld>
</file>

<file path=ppt/slides/slide9.xml><?xml version="1.0" encoding="utf-8"?>
<p:sld xmlns:p="http://schemas.openxmlformats.org/presentationml/2006/main" xmlns:a="http://schemas.openxmlformats.org/drawingml/2006/main">
  <p:cSld>
    <p:bg>
      <p:bgPr>
        <a:solidFill>
          <a:srgbClr val="051D40"/>
        </a:solidFill>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DAGiPlR7fIA</dc:identifier>
  <dcterms:modified xsi:type="dcterms:W3CDTF">2011-08-01T06:04:30Z</dcterms:modified>
  <cp:revision>1</cp:revision>
  <dc:title>Blue Professional Business Project Presentation </dc:title>
</cp:coreProperties>
</file>

<file path=docProps/thumbnail.jpeg>
</file>